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65" r:id="rId4"/>
    <p:sldId id="272" r:id="rId5"/>
    <p:sldId id="273" r:id="rId6"/>
    <p:sldId id="261" r:id="rId7"/>
    <p:sldId id="258" r:id="rId8"/>
    <p:sldId id="259" r:id="rId9"/>
    <p:sldId id="260" r:id="rId10"/>
    <p:sldId id="262" r:id="rId11"/>
    <p:sldId id="263" r:id="rId12"/>
    <p:sldId id="267" r:id="rId13"/>
    <p:sldId id="270" r:id="rId14"/>
    <p:sldId id="266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Proportion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34A-4B85-967F-A6BEBDAFC9E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34A-4B85-967F-A6BEBDAFC9E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34A-4B85-967F-A6BEBDAFC9E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400" b="1" i="0" u="none" strike="noStrike" kern="1200" spc="0" baseline="0">
                      <a:solidFill>
                        <a:schemeClr val="accent1"/>
                      </a:solidFill>
                      <a:latin typeface="billy" pitchFamily="2" charset="-120"/>
                      <a:ea typeface="billy" pitchFamily="2" charset="-120"/>
                      <a:cs typeface="billy" pitchFamily="2" charset="-12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34A-4B85-967F-A6BEBDAFC9E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400" b="1" i="0" u="none" strike="noStrike" kern="1200" spc="0" baseline="0">
                      <a:solidFill>
                        <a:schemeClr val="accent2"/>
                      </a:solidFill>
                      <a:latin typeface="billy" pitchFamily="2" charset="-120"/>
                      <a:ea typeface="billy" pitchFamily="2" charset="-120"/>
                      <a:cs typeface="billy" pitchFamily="2" charset="-12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834A-4B85-967F-A6BEBDAFC9E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400" b="1" i="0" u="none" strike="noStrike" kern="1200" spc="0" baseline="0">
                      <a:solidFill>
                        <a:schemeClr val="accent3"/>
                      </a:solidFill>
                      <a:latin typeface="billy" pitchFamily="2" charset="-120"/>
                      <a:ea typeface="billy" pitchFamily="2" charset="-120"/>
                      <a:cs typeface="billy" pitchFamily="2" charset="-12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834A-4B85-967F-A6BEBDAFC9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400" b="1" i="0" u="none" strike="noStrike" kern="1200" spc="0" baseline="0">
                    <a:solidFill>
                      <a:schemeClr val="accent1"/>
                    </a:solidFill>
                    <a:latin typeface="billy" pitchFamily="2" charset="-120"/>
                    <a:ea typeface="billy" pitchFamily="2" charset="-120"/>
                    <a:cs typeface="billy" pitchFamily="2" charset="-12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工作表1!$A$2:$A$4</c:f>
              <c:strCache>
                <c:ptCount val="3"/>
                <c:pt idx="0">
                  <c:v>Basics</c:v>
                </c:pt>
                <c:pt idx="1">
                  <c:v>Advance</c:v>
                </c:pt>
                <c:pt idx="2">
                  <c:v>Creative</c:v>
                </c:pt>
              </c:strCache>
            </c:strRef>
          </c:cat>
          <c:val>
            <c:numRef>
              <c:f>工作表1!$B$2:$B$4</c:f>
              <c:numCache>
                <c:formatCode>0%</c:formatCode>
                <c:ptCount val="3"/>
                <c:pt idx="0">
                  <c:v>0.08</c:v>
                </c:pt>
                <c:pt idx="1">
                  <c:v>0.05</c:v>
                </c:pt>
                <c:pt idx="2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34A-4B85-967F-A6BEBDAFC9EB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AF311-C30F-4035-8B71-8B4C5CD7A832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F943A-1CED-4F82-A5D0-C383A68D70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8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F943A-1CED-4F82-A5D0-C383A68D703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8580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F943A-1CED-4F82-A5D0-C383A68D703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272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14364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144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068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388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21520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683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14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973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810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4679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3931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2019/5/24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6331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Z2krJ8Ls2A&amp;list=PL6B459AAE1642C8B4" TargetMode="External"/><Relationship Id="rId2" Type="http://schemas.openxmlformats.org/officeDocument/2006/relationships/hyperlink" Target="https://wiki.allegro.cc/index.php?title=Allegro_5_API_Tutorial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ixbyproximity.com/2d-game-development-cours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36E32C-3690-4D88-BAE9-EFF70F1A88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8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lly" pitchFamily="2" charset="-120"/>
                <a:ea typeface="billy" pitchFamily="2" charset="-120"/>
                <a:cs typeface="billy" pitchFamily="2" charset="-120"/>
              </a:rPr>
              <a:t>Final Project Rules</a:t>
            </a:r>
            <a:endParaRPr lang="zh-TW" altLang="en-US" sz="8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FBDD92F-F762-46C6-AC1D-347F1A8B8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lly" pitchFamily="2" charset="-120"/>
                <a:ea typeface="billy" pitchFamily="2" charset="-120"/>
                <a:cs typeface="billy" pitchFamily="2" charset="-120"/>
              </a:rPr>
              <a:t>For HT Chen’s class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4141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8DD09A-134F-44E4-842C-316D30CD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 smtClean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Creativity</a:t>
            </a:r>
            <a:r>
              <a:rPr lang="zh-TW" altLang="en-US" sz="4800" b="1" dirty="0" smtClean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 </a:t>
            </a:r>
            <a:r>
              <a:rPr lang="en-US" altLang="zh-TW" sz="4800" b="1" dirty="0" smtClean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(2%)</a:t>
            </a:r>
            <a:endParaRPr lang="zh-TW" altLang="en-US" sz="48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9D5769-0C31-46F6-8E7D-90047BFA6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sz="2400" b="1" dirty="0"/>
              <a:t>角色精細度</a:t>
            </a:r>
            <a:endParaRPr lang="en-US" altLang="zh-TW" sz="2400" b="1" dirty="0"/>
          </a:p>
          <a:p>
            <a:r>
              <a:rPr lang="zh-TW" altLang="en-US" sz="2400" b="1" dirty="0" smtClean="0"/>
              <a:t>動畫</a:t>
            </a:r>
            <a:r>
              <a:rPr lang="zh-TW" altLang="en-US" sz="2400" b="1" dirty="0"/>
              <a:t>炫泡度</a:t>
            </a:r>
            <a:endParaRPr lang="en-US" altLang="zh-TW" sz="2400" b="1" dirty="0"/>
          </a:p>
          <a:p>
            <a:r>
              <a:rPr lang="zh-TW" altLang="en-US" sz="2400" b="1" dirty="0"/>
              <a:t>遊戲豐富度</a:t>
            </a:r>
            <a:endParaRPr lang="en-US" altLang="zh-TW" sz="2400" b="1" dirty="0"/>
          </a:p>
          <a:p>
            <a:r>
              <a:rPr lang="zh-TW" altLang="en-US" sz="2400" b="1" dirty="0"/>
              <a:t>整體流暢度</a:t>
            </a:r>
            <a:endParaRPr lang="en-US" altLang="zh-TW" sz="2400" b="1" dirty="0"/>
          </a:p>
          <a:p>
            <a:r>
              <a:rPr lang="en-US" altLang="zh-TW" sz="2400" b="1" dirty="0" smtClean="0"/>
              <a:t>….…</a:t>
            </a:r>
          </a:p>
          <a:p>
            <a:endParaRPr lang="en-US" altLang="zh-TW" sz="2400" b="1" dirty="0"/>
          </a:p>
          <a:p>
            <a:r>
              <a:rPr lang="en-US" altLang="zh-TW" sz="2400" b="1" dirty="0" smtClean="0"/>
              <a:t>Note that:</a:t>
            </a:r>
          </a:p>
          <a:p>
            <a:pPr lvl="1"/>
            <a:r>
              <a:rPr lang="en-US" altLang="zh-TW" sz="2400" b="1" i="0" dirty="0" smtClean="0"/>
              <a:t>Creativity(2%)</a:t>
            </a:r>
            <a:r>
              <a:rPr lang="zh-TW" altLang="en-US" sz="2400" b="1" i="0" dirty="0" smtClean="0"/>
              <a:t> 可被視為</a:t>
            </a:r>
            <a:r>
              <a:rPr lang="en-US" altLang="zh-TW" sz="2400" b="1" i="0" dirty="0"/>
              <a:t>Advance(5</a:t>
            </a:r>
            <a:r>
              <a:rPr lang="en-US" altLang="zh-TW" sz="2400" b="1" i="0" dirty="0" smtClean="0"/>
              <a:t>%)</a:t>
            </a:r>
            <a:r>
              <a:rPr lang="zh-TW" altLang="en-US" sz="2400" b="1" i="0" dirty="0" smtClean="0"/>
              <a:t> 的延伸，再加上主觀的判定</a:t>
            </a:r>
            <a:endParaRPr lang="zh-TW" altLang="en-US" sz="2400" b="1" i="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F1BA7E0-7B75-49A2-95D5-FB2B8A5F34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824" y="400423"/>
            <a:ext cx="4926106" cy="437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84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62D74-AF16-4C75-99CD-7801FEB4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Template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F44248-D2DF-47B8-9B81-2DFAC6279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 err="1"/>
              <a:t>game_init</a:t>
            </a:r>
            <a:r>
              <a:rPr lang="en-US" altLang="zh-TW" sz="2400" b="1" dirty="0"/>
              <a:t>(): </a:t>
            </a:r>
            <a:r>
              <a:rPr lang="zh-TW" altLang="en-US" sz="2400" b="1" dirty="0"/>
              <a:t>初始所有控制器</a:t>
            </a:r>
            <a:endParaRPr lang="en-US" altLang="zh-TW" sz="2400" b="1" dirty="0"/>
          </a:p>
          <a:p>
            <a:r>
              <a:rPr lang="en-US" altLang="zh-TW" sz="2400" b="1" dirty="0" err="1"/>
              <a:t>game_begin</a:t>
            </a:r>
            <a:r>
              <a:rPr lang="en-US" altLang="zh-TW" sz="2400" b="1" dirty="0"/>
              <a:t>():</a:t>
            </a:r>
            <a:r>
              <a:rPr lang="zh-TW" altLang="en-US" sz="2400" b="1" dirty="0"/>
              <a:t> 初始遊戲介面</a:t>
            </a:r>
            <a:endParaRPr lang="en-US" altLang="zh-TW" sz="2400" b="1" dirty="0"/>
          </a:p>
          <a:p>
            <a:r>
              <a:rPr lang="en-US" altLang="zh-TW" sz="2400" b="1" dirty="0" err="1"/>
              <a:t>game_run</a:t>
            </a:r>
            <a:r>
              <a:rPr lang="en-US" altLang="zh-TW" sz="2400" b="1" dirty="0"/>
              <a:t>():</a:t>
            </a:r>
            <a:r>
              <a:rPr lang="zh-TW" altLang="en-US" sz="2400" b="1" dirty="0"/>
              <a:t> 遊戲主體</a:t>
            </a:r>
            <a:r>
              <a:rPr lang="en-US" altLang="zh-TW" sz="2400" b="1" dirty="0"/>
              <a:t>(while</a:t>
            </a:r>
            <a:r>
              <a:rPr lang="zh-TW" altLang="en-US" sz="2400" b="1" dirty="0"/>
              <a:t>迴圈內，會持續刷新</a:t>
            </a:r>
            <a:r>
              <a:rPr lang="en-US" altLang="zh-TW" sz="2400" b="1" dirty="0"/>
              <a:t>)</a:t>
            </a:r>
          </a:p>
          <a:p>
            <a:r>
              <a:rPr lang="en-US" altLang="zh-TW" sz="2400" b="1" dirty="0" err="1"/>
              <a:t>game_destroy</a:t>
            </a:r>
            <a:r>
              <a:rPr lang="en-US" altLang="zh-TW" sz="2400" b="1" dirty="0"/>
              <a:t>():</a:t>
            </a:r>
            <a:r>
              <a:rPr lang="zh-TW" altLang="en-US" sz="2400" b="1" dirty="0"/>
              <a:t> 遊戲結束後的摧毀</a:t>
            </a:r>
            <a:endParaRPr lang="en-US" altLang="zh-TW" sz="2400" b="1" dirty="0"/>
          </a:p>
          <a:p>
            <a:r>
              <a:rPr lang="en-US" altLang="zh-TW" sz="2400" b="1" dirty="0" err="1"/>
              <a:t>process_event</a:t>
            </a:r>
            <a:r>
              <a:rPr lang="en-US" altLang="zh-TW" sz="2400" b="1" dirty="0"/>
              <a:t>():</a:t>
            </a:r>
            <a:r>
              <a:rPr lang="zh-TW" altLang="en-US" sz="2400" b="1" dirty="0"/>
              <a:t> 控制各式</a:t>
            </a:r>
            <a:r>
              <a:rPr lang="en-US" altLang="zh-TW" sz="2400" b="1" dirty="0"/>
              <a:t>event(</a:t>
            </a:r>
            <a:r>
              <a:rPr lang="zh-TW" altLang="en-US" sz="2400" b="1" dirty="0"/>
              <a:t>鍵盤、滑鼠</a:t>
            </a:r>
            <a:r>
              <a:rPr lang="en-US" altLang="zh-TW" sz="2400" b="1" dirty="0"/>
              <a:t>)</a:t>
            </a:r>
          </a:p>
          <a:p>
            <a:r>
              <a:rPr lang="en-US" altLang="zh-TW" sz="2400" b="1" dirty="0" err="1"/>
              <a:t>show_err_msg</a:t>
            </a:r>
            <a:r>
              <a:rPr lang="en-US" altLang="zh-TW" sz="2400" b="1" dirty="0"/>
              <a:t>(</a:t>
            </a:r>
            <a:r>
              <a:rPr lang="en-US" altLang="zh-TW" sz="2400" b="1" dirty="0" err="1"/>
              <a:t>int</a:t>
            </a:r>
            <a:r>
              <a:rPr lang="en-US" altLang="zh-TW" sz="2400" b="1" dirty="0"/>
              <a:t> </a:t>
            </a:r>
            <a:r>
              <a:rPr lang="en-US" altLang="zh-TW" sz="2400" b="1" dirty="0" err="1"/>
              <a:t>msg</a:t>
            </a:r>
            <a:r>
              <a:rPr lang="en-US" altLang="zh-TW" sz="2400" b="1" dirty="0"/>
              <a:t>): </a:t>
            </a:r>
            <a:r>
              <a:rPr lang="zh-TW" altLang="en-US" sz="2400" b="1" dirty="0"/>
              <a:t>方便</a:t>
            </a:r>
            <a:r>
              <a:rPr lang="en-US" altLang="zh-TW" sz="2400" b="1" dirty="0"/>
              <a:t>Debug</a:t>
            </a:r>
            <a:r>
              <a:rPr lang="zh-TW" altLang="en-US" sz="2400" b="1" dirty="0"/>
              <a:t>使用的</a:t>
            </a:r>
          </a:p>
        </p:txBody>
      </p:sp>
    </p:spTree>
    <p:extLst>
      <p:ext uri="{BB962C8B-B14F-4D97-AF65-F5344CB8AC3E}">
        <p14:creationId xmlns:p14="http://schemas.microsoft.com/office/powerpoint/2010/main" val="1974719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DDFC3B-369C-49E4-A700-778D6356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Useful Resource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500E3E-4C04-409B-80B8-6EDA5C6D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138528" cy="3581400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+mn-ea"/>
              </a:rPr>
              <a:t>Allegro 5 Wiki</a:t>
            </a:r>
          </a:p>
          <a:p>
            <a:pPr lvl="1"/>
            <a:r>
              <a:rPr lang="en-US" altLang="zh-TW" sz="1600" b="1" i="0" dirty="0">
                <a:latin typeface="+mn-ea"/>
                <a:hlinkClick r:id="rId2"/>
              </a:rPr>
              <a:t>https://wiki.allegro.cc/index.php?title=Allegro_5_API_Tutorials </a:t>
            </a:r>
            <a:endParaRPr lang="en-US" altLang="zh-TW" sz="1600" b="1" i="0" dirty="0">
              <a:latin typeface="+mn-ea"/>
            </a:endParaRPr>
          </a:p>
          <a:p>
            <a:endParaRPr lang="en-US" altLang="zh-TW" sz="2400" b="1" dirty="0">
              <a:latin typeface="+mn-ea"/>
            </a:endParaRPr>
          </a:p>
          <a:p>
            <a:r>
              <a:rPr lang="en-US" altLang="zh-TW" b="1" dirty="0">
                <a:latin typeface="+mn-ea"/>
              </a:rPr>
              <a:t>Movie Tutorial</a:t>
            </a:r>
          </a:p>
          <a:p>
            <a:pPr lvl="1"/>
            <a:r>
              <a:rPr lang="en-US" altLang="zh-TW" sz="1600" b="1" i="0" dirty="0">
                <a:latin typeface="+mn-ea"/>
                <a:hlinkClick r:id="rId3"/>
              </a:rPr>
              <a:t>https://www.youtube.com/watch?v=IZ2krJ8Ls2A&amp;list=PL6B459AAE1642C8B4</a:t>
            </a:r>
            <a:endParaRPr lang="en-US" altLang="zh-TW" sz="1600" b="1" i="0" dirty="0">
              <a:latin typeface="+mn-ea"/>
            </a:endParaRPr>
          </a:p>
          <a:p>
            <a:endParaRPr lang="en-US" altLang="zh-TW" b="1" dirty="0">
              <a:latin typeface="+mn-ea"/>
            </a:endParaRPr>
          </a:p>
          <a:p>
            <a:r>
              <a:rPr lang="en-US" altLang="zh-TW" b="1" dirty="0">
                <a:latin typeface="+mn-ea"/>
              </a:rPr>
              <a:t>2D Game Development Course</a:t>
            </a:r>
          </a:p>
          <a:p>
            <a:pPr lvl="1"/>
            <a:r>
              <a:rPr lang="en-US" altLang="zh-TW" sz="1600" b="1" i="0" dirty="0">
                <a:latin typeface="+mn-ea"/>
                <a:hlinkClick r:id="rId4"/>
              </a:rPr>
              <a:t>http://fixbyproximity.com/2d-game-development-course/</a:t>
            </a:r>
            <a:endParaRPr lang="zh-TW" altLang="en-US" sz="1600" b="1" i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3204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62D74-AF16-4C75-99CD-7801FEB4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Today’s Goal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F44248-D2DF-47B8-9B81-2DFAC6279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/>
              <a:t>主選單</a:t>
            </a:r>
            <a:r>
              <a:rPr lang="en-US" altLang="zh-TW" sz="4000" b="1" dirty="0"/>
              <a:t>(Menu)</a:t>
            </a:r>
          </a:p>
          <a:p>
            <a:r>
              <a:rPr lang="zh-TW" altLang="en-US" sz="4000" b="1" dirty="0"/>
              <a:t>角色</a:t>
            </a:r>
            <a:endParaRPr lang="en-US" altLang="zh-TW" sz="4000" b="1" dirty="0"/>
          </a:p>
          <a:p>
            <a:endParaRPr lang="zh-TW" altLang="en-US" sz="4000" b="1" dirty="0"/>
          </a:p>
        </p:txBody>
      </p:sp>
      <p:pic>
        <p:nvPicPr>
          <p:cNvPr id="1026" name="Picture 2" descr="「主選單」的圖片搜尋結果">
            <a:extLst>
              <a:ext uri="{FF2B5EF4-FFF2-40B4-BE49-F238E27FC236}">
                <a16:creationId xmlns:a16="http://schemas.microsoft.com/office/drawing/2014/main" id="{09CAD012-4F48-4BE1-A1E7-AABD6DC31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31" y="390918"/>
            <a:ext cx="5492685" cy="41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「角色」的圖片搜尋結果">
            <a:extLst>
              <a:ext uri="{FF2B5EF4-FFF2-40B4-BE49-F238E27FC236}">
                <a16:creationId xmlns:a16="http://schemas.microsoft.com/office/drawing/2014/main" id="{A834382F-B57C-4854-816D-B20A6E08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19" y="3019278"/>
            <a:ext cx="798195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「血條」的圖片搜尋結果">
            <a:extLst>
              <a:ext uri="{FF2B5EF4-FFF2-40B4-BE49-F238E27FC236}">
                <a16:creationId xmlns:a16="http://schemas.microsoft.com/office/drawing/2014/main" id="{4E436F45-4129-4A97-9668-3BFEBB8E7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76833" y="5877121"/>
            <a:ext cx="3631872" cy="86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57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3">
            <a:extLst>
              <a:ext uri="{FF2B5EF4-FFF2-40B4-BE49-F238E27FC236}">
                <a16:creationId xmlns:a16="http://schemas.microsoft.com/office/drawing/2014/main" id="{8368E927-3CA9-4475-A131-39E881CAE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121" y="2002631"/>
            <a:ext cx="6286225" cy="2852737"/>
          </a:xfrm>
        </p:spPr>
        <p:txBody>
          <a:bodyPr>
            <a:noAutofit/>
          </a:bodyPr>
          <a:lstStyle/>
          <a:p>
            <a:pPr algn="ctr"/>
            <a:r>
              <a:rPr lang="en-US" altLang="zh-TW" sz="13100" b="1" dirty="0">
                <a:latin typeface="billy" pitchFamily="2" charset="-120"/>
                <a:ea typeface="billy" pitchFamily="2" charset="-120"/>
                <a:cs typeface="billy" pitchFamily="2" charset="-120"/>
              </a:rPr>
              <a:t>Don’t  </a:t>
            </a:r>
            <a:br>
              <a:rPr lang="en-US" altLang="zh-TW" sz="13100" b="1" dirty="0">
                <a:latin typeface="billy" pitchFamily="2" charset="-120"/>
                <a:ea typeface="billy" pitchFamily="2" charset="-120"/>
                <a:cs typeface="billy" pitchFamily="2" charset="-120"/>
              </a:rPr>
            </a:br>
            <a:r>
              <a:rPr lang="en-US" altLang="zh-TW" sz="13100" b="1" dirty="0">
                <a:latin typeface="billy" pitchFamily="2" charset="-120"/>
                <a:ea typeface="billy" pitchFamily="2" charset="-120"/>
                <a:cs typeface="billy" pitchFamily="2" charset="-120"/>
              </a:rPr>
              <a:t>Cheat</a:t>
            </a:r>
            <a:endParaRPr lang="zh-TW" altLang="en-US" sz="13100" b="1" dirty="0"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pic>
        <p:nvPicPr>
          <p:cNvPr id="7170" name="Picture 2" descr="「死神」的圖片搜尋結果">
            <a:extLst>
              <a:ext uri="{FF2B5EF4-FFF2-40B4-BE49-F238E27FC236}">
                <a16:creationId xmlns:a16="http://schemas.microsoft.com/office/drawing/2014/main" id="{F88A7CDB-BAB4-45E0-9393-FBA3F33DA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819" y="810484"/>
            <a:ext cx="4582212" cy="458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089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9BC08C4-257C-42E3-AB31-1AAC1734D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14900" dirty="0">
                <a:latin typeface="billy" pitchFamily="2" charset="-120"/>
                <a:ea typeface="billy" pitchFamily="2" charset="-120"/>
                <a:cs typeface="billy" pitchFamily="2" charset="-120"/>
              </a:rPr>
              <a:t>Let’s  Code</a:t>
            </a:r>
            <a:endParaRPr lang="zh-TW" altLang="en-US" sz="14900" dirty="0"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353B4D7-C3F2-4C0B-9B61-1FC3A7FFD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billy" pitchFamily="2" charset="-120"/>
                <a:ea typeface="billy" pitchFamily="2" charset="-120"/>
                <a:cs typeface="billy" pitchFamily="2" charset="-120"/>
              </a:rPr>
              <a:t>Have a nice day</a:t>
            </a:r>
            <a:r>
              <a:rPr lang="en-US" altLang="zh-TW" sz="3600" dirty="0">
                <a:latin typeface="+mj-ea"/>
                <a:ea typeface="+mj-ea"/>
                <a:cs typeface="SetoFont" panose="02000600000000000000" pitchFamily="2" charset="-120"/>
              </a:rPr>
              <a:t>~</a:t>
            </a:r>
            <a:endParaRPr lang="zh-TW" altLang="en-US" sz="3600" dirty="0">
              <a:latin typeface="+mj-ea"/>
              <a:ea typeface="+mj-ea"/>
              <a:cs typeface="SetoFont" panose="020006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1498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ãæé²è°·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869" y="913372"/>
            <a:ext cx="10276042" cy="578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92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ç¸éå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891" y="484093"/>
            <a:ext cx="4927120" cy="584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ã2d rpg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82" name="Picture 10" descr="ã2d rpg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57" y="1256086"/>
            <a:ext cx="5870218" cy="443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491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ç¸éå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91" y="461028"/>
            <a:ext cx="10745509" cy="603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904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é¦¬åæ­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000" y="969631"/>
            <a:ext cx="10371382" cy="518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105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C91722-CB0A-4FB5-B545-32BB6582D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Rules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754A21-4F28-480A-858B-38F9EF61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303336"/>
          </a:xfrm>
        </p:spPr>
        <p:txBody>
          <a:bodyPr>
            <a:normAutofit/>
          </a:bodyPr>
          <a:lstStyle/>
          <a:p>
            <a:r>
              <a:rPr lang="zh-TW" altLang="en-US" sz="2400" b="1" dirty="0">
                <a:latin typeface="+mn-ea"/>
              </a:rPr>
              <a:t>一人一組</a:t>
            </a:r>
            <a:endParaRPr lang="en-US" altLang="zh-TW" sz="2400" b="1" dirty="0">
              <a:latin typeface="+mn-ea"/>
            </a:endParaRPr>
          </a:p>
          <a:p>
            <a:r>
              <a:rPr lang="zh-TW" altLang="en-US" sz="2400" b="1" dirty="0">
                <a:latin typeface="+mn-ea"/>
              </a:rPr>
              <a:t>占學期總</a:t>
            </a:r>
            <a:r>
              <a:rPr lang="zh-TW" altLang="en-US" sz="2400" b="1" dirty="0" smtClean="0">
                <a:latin typeface="+mn-ea"/>
              </a:rPr>
              <a:t>成績</a:t>
            </a:r>
            <a:r>
              <a:rPr lang="en-US" altLang="zh-TW" sz="2400" b="1" dirty="0" smtClean="0">
                <a:latin typeface="+mn-ea"/>
              </a:rPr>
              <a:t>15%</a:t>
            </a:r>
            <a:endParaRPr lang="en-US" altLang="zh-TW" sz="2400" b="1" dirty="0">
              <a:latin typeface="+mn-ea"/>
            </a:endParaRPr>
          </a:p>
          <a:p>
            <a:r>
              <a:rPr lang="zh-TW" altLang="en-US" sz="2400" b="1" dirty="0">
                <a:latin typeface="+mn-ea"/>
              </a:rPr>
              <a:t>使用</a:t>
            </a:r>
            <a:r>
              <a:rPr lang="en-US" altLang="zh-TW" sz="2400" b="1" dirty="0">
                <a:latin typeface="+mn-ea"/>
              </a:rPr>
              <a:t>Allegro 5</a:t>
            </a:r>
            <a:r>
              <a:rPr lang="zh-TW" altLang="en-US" sz="2400" b="1" dirty="0">
                <a:latin typeface="+mn-ea"/>
              </a:rPr>
              <a:t>獨立</a:t>
            </a:r>
            <a:r>
              <a:rPr lang="zh-TW" altLang="en-US" sz="2400" b="1" dirty="0" smtClean="0">
                <a:latin typeface="+mn-ea"/>
              </a:rPr>
              <a:t>完成角色扮演遊戲</a:t>
            </a:r>
            <a:r>
              <a:rPr lang="en-US" altLang="zh-TW" sz="2400" b="1" dirty="0" smtClean="0">
                <a:latin typeface="+mn-ea"/>
              </a:rPr>
              <a:t>(RPG)</a:t>
            </a:r>
          </a:p>
          <a:p>
            <a:r>
              <a:rPr lang="zh-TW" altLang="en-US" sz="2400" b="1" dirty="0" smtClean="0">
                <a:latin typeface="+mn-ea"/>
              </a:rPr>
              <a:t>必須使用我們提供的</a:t>
            </a:r>
            <a:r>
              <a:rPr lang="en-US" altLang="zh-TW" sz="2400" b="1" dirty="0" smtClean="0">
                <a:latin typeface="+mn-ea"/>
              </a:rPr>
              <a:t>template</a:t>
            </a:r>
          </a:p>
          <a:p>
            <a:r>
              <a:rPr lang="en-US" altLang="zh-TW" sz="2400" b="1" dirty="0" smtClean="0">
                <a:solidFill>
                  <a:srgbClr val="FF0000"/>
                </a:solidFill>
                <a:latin typeface="+mn-ea"/>
              </a:rPr>
              <a:t>2019</a:t>
            </a:r>
            <a:r>
              <a:rPr lang="zh-TW" altLang="en-US" sz="2400" b="1" dirty="0" smtClean="0">
                <a:solidFill>
                  <a:srgbClr val="FF0000"/>
                </a:solidFill>
                <a:latin typeface="+mn-ea"/>
              </a:rPr>
              <a:t>年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6</a:t>
            </a:r>
            <a:r>
              <a:rPr lang="zh-TW" altLang="en-US" sz="2400" b="1" dirty="0" smtClean="0">
                <a:solidFill>
                  <a:srgbClr val="FF0000"/>
                </a:solidFill>
                <a:latin typeface="+mn-ea"/>
              </a:rPr>
              <a:t>月</a:t>
            </a:r>
            <a:r>
              <a:rPr lang="en-US" altLang="zh-TW" sz="2400" b="1" dirty="0" smtClean="0">
                <a:solidFill>
                  <a:srgbClr val="FF0000"/>
                </a:solidFill>
                <a:latin typeface="+mn-ea"/>
              </a:rPr>
              <a:t>25</a:t>
            </a:r>
            <a:r>
              <a:rPr lang="zh-TW" altLang="en-US" sz="2400" b="1" dirty="0" smtClean="0">
                <a:solidFill>
                  <a:srgbClr val="FF0000"/>
                </a:solidFill>
                <a:latin typeface="+mn-ea"/>
              </a:rPr>
              <a:t>日</a:t>
            </a:r>
            <a:r>
              <a:rPr lang="en-US" altLang="zh-TW" sz="24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二</a:t>
            </a:r>
            <a:r>
              <a:rPr lang="en-US" altLang="zh-TW" sz="2400" b="1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TW" altLang="en-US" sz="24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Demo</a:t>
            </a:r>
          </a:p>
          <a:p>
            <a:pPr lvl="1"/>
            <a:r>
              <a:rPr lang="zh-TW" altLang="en-US" b="1" i="0" dirty="0">
                <a:solidFill>
                  <a:schemeClr val="tx1"/>
                </a:solidFill>
                <a:latin typeface="+mn-ea"/>
              </a:rPr>
              <a:t>用自己的電腦</a:t>
            </a:r>
            <a:r>
              <a:rPr lang="en-US" altLang="zh-TW" b="1" i="0" dirty="0">
                <a:solidFill>
                  <a:schemeClr val="tx1"/>
                </a:solidFill>
                <a:latin typeface="+mn-ea"/>
              </a:rPr>
              <a:t>Demo</a:t>
            </a:r>
          </a:p>
          <a:p>
            <a:pPr lvl="1"/>
            <a:r>
              <a:rPr lang="zh-TW" altLang="en-US" b="1" i="0" dirty="0" smtClean="0">
                <a:solidFill>
                  <a:schemeClr val="tx1"/>
                </a:solidFill>
                <a:latin typeface="+mn-ea"/>
              </a:rPr>
              <a:t>詳細資訊</a:t>
            </a:r>
            <a:r>
              <a:rPr lang="zh-TW" altLang="en-US" b="1" i="0" dirty="0">
                <a:solidFill>
                  <a:schemeClr val="tx1"/>
                </a:solidFill>
                <a:latin typeface="+mn-ea"/>
              </a:rPr>
              <a:t>前</a:t>
            </a:r>
            <a:r>
              <a:rPr lang="zh-TW" altLang="en-US" b="1" i="0" dirty="0" smtClean="0">
                <a:solidFill>
                  <a:schemeClr val="tx1"/>
                </a:solidFill>
                <a:latin typeface="+mn-ea"/>
              </a:rPr>
              <a:t>一週會公布</a:t>
            </a:r>
            <a:endParaRPr lang="en-US" altLang="zh-TW" b="1" i="0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146" name="Picture 2" descr="「rules」的圖片搜尋結果">
            <a:extLst>
              <a:ext uri="{FF2B5EF4-FFF2-40B4-BE49-F238E27FC236}">
                <a16:creationId xmlns:a16="http://schemas.microsoft.com/office/drawing/2014/main" id="{CA1C139F-8363-4AA7-9F6A-F89B2283B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144" y="2286000"/>
            <a:ext cx="5073685" cy="438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193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5">
            <a:extLst>
              <a:ext uri="{FF2B5EF4-FFF2-40B4-BE49-F238E27FC236}">
                <a16:creationId xmlns:a16="http://schemas.microsoft.com/office/drawing/2014/main" id="{6DAC7D12-EBCB-4CD8-BFAD-A2386ECF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5064796"/>
              </p:ext>
            </p:extLst>
          </p:nvPr>
        </p:nvGraphicFramePr>
        <p:xfrm>
          <a:off x="1324297" y="467921"/>
          <a:ext cx="10633298" cy="6310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50762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105EB4-A42B-4927-830C-A2F48EA21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717" y="303306"/>
            <a:ext cx="9601200" cy="1485900"/>
          </a:xfrm>
        </p:spPr>
        <p:txBody>
          <a:bodyPr>
            <a:normAutofit/>
          </a:bodyPr>
          <a:lstStyle/>
          <a:p>
            <a:r>
              <a:rPr lang="en-US" altLang="zh-TW" sz="4800" b="1" dirty="0" smtClean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Basic Unit (</a:t>
            </a:r>
            <a:r>
              <a:rPr lang="en-US" altLang="zh-TW" sz="48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8</a:t>
            </a:r>
            <a:r>
              <a:rPr lang="en-US" altLang="zh-TW" sz="4800" b="1" dirty="0" smtClean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%)</a:t>
            </a:r>
            <a:endParaRPr lang="zh-TW" altLang="en-US" sz="48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F33568-8D66-40E5-9A6A-80844DCAF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175" y="1252070"/>
            <a:ext cx="10975790" cy="5674660"/>
          </a:xfrm>
        </p:spPr>
        <p:txBody>
          <a:bodyPr>
            <a:normAutofit lnSpcReduction="10000"/>
          </a:bodyPr>
          <a:lstStyle/>
          <a:p>
            <a:r>
              <a:rPr lang="zh-TW" altLang="en-US" sz="2400" b="1" dirty="0" smtClean="0">
                <a:latin typeface="+mn-ea"/>
              </a:rPr>
              <a:t>遊戲基本構成</a:t>
            </a:r>
            <a:r>
              <a:rPr lang="en-US" altLang="zh-TW" sz="2400" b="1" dirty="0" smtClean="0">
                <a:latin typeface="+mn-ea"/>
              </a:rPr>
              <a:t>(2%)</a:t>
            </a:r>
          </a:p>
          <a:p>
            <a:pPr lvl="1"/>
            <a:r>
              <a:rPr lang="zh-TW" altLang="en-US" sz="2400" b="1" i="0" dirty="0" smtClean="0">
                <a:latin typeface="+mn-ea"/>
              </a:rPr>
              <a:t>主選單 </a:t>
            </a:r>
            <a:r>
              <a:rPr lang="en-US" altLang="zh-TW" sz="2400" b="1" i="0" dirty="0" smtClean="0">
                <a:latin typeface="+mn-ea"/>
              </a:rPr>
              <a:t>(Menu)</a:t>
            </a:r>
            <a:endParaRPr lang="en-US" altLang="zh-TW" sz="2400" b="1" i="0" dirty="0">
              <a:latin typeface="+mn-ea"/>
            </a:endParaRPr>
          </a:p>
          <a:p>
            <a:pPr lvl="2"/>
            <a:r>
              <a:rPr lang="en-US" altLang="zh-TW" sz="2200" b="1" i="0" dirty="0">
                <a:latin typeface="+mn-ea"/>
              </a:rPr>
              <a:t>Start, About, </a:t>
            </a:r>
            <a:r>
              <a:rPr lang="en-US" altLang="zh-TW" sz="2200" b="1" i="0" dirty="0" smtClean="0">
                <a:latin typeface="+mn-ea"/>
              </a:rPr>
              <a:t>Exit</a:t>
            </a:r>
          </a:p>
          <a:p>
            <a:pPr lvl="1"/>
            <a:r>
              <a:rPr lang="zh-TW" altLang="en-US" sz="2400" b="1" i="0" dirty="0" smtClean="0">
                <a:latin typeface="+mn-ea"/>
              </a:rPr>
              <a:t>遊戲基本畫面 </a:t>
            </a:r>
            <a:r>
              <a:rPr lang="en-US" altLang="zh-TW" sz="2400" b="1" i="0" dirty="0" smtClean="0">
                <a:latin typeface="+mn-ea"/>
              </a:rPr>
              <a:t>(</a:t>
            </a:r>
            <a:r>
              <a:rPr lang="zh-TW" altLang="en-US" sz="2400" b="1" i="0" dirty="0" smtClean="0">
                <a:latin typeface="+mn-ea"/>
              </a:rPr>
              <a:t>開始畫面</a:t>
            </a:r>
            <a:r>
              <a:rPr lang="en-US" altLang="zh-TW" sz="2400" b="1" i="0" dirty="0" smtClean="0">
                <a:latin typeface="+mn-ea"/>
              </a:rPr>
              <a:t>, </a:t>
            </a:r>
            <a:r>
              <a:rPr lang="zh-TW" altLang="en-US" sz="2400" b="1" i="0" dirty="0" smtClean="0">
                <a:latin typeface="+mn-ea"/>
              </a:rPr>
              <a:t>結束畫面</a:t>
            </a:r>
            <a:r>
              <a:rPr lang="en-US" altLang="zh-TW" sz="2400" b="1" i="0" dirty="0" smtClean="0">
                <a:latin typeface="+mn-ea"/>
              </a:rPr>
              <a:t>)</a:t>
            </a:r>
            <a:r>
              <a:rPr lang="zh-TW" altLang="en-US" sz="2400" b="1" i="0" dirty="0" smtClean="0">
                <a:latin typeface="+mn-ea"/>
              </a:rPr>
              <a:t> </a:t>
            </a:r>
            <a:endParaRPr lang="en-US" altLang="zh-TW" sz="2400" b="1" i="0" dirty="0">
              <a:latin typeface="+mn-ea"/>
            </a:endParaRPr>
          </a:p>
          <a:p>
            <a:pPr lvl="2"/>
            <a:r>
              <a:rPr lang="en-US" altLang="zh-TW" sz="2200" b="1" i="0" dirty="0" smtClean="0">
                <a:latin typeface="+mn-ea"/>
              </a:rPr>
              <a:t>Restart</a:t>
            </a:r>
            <a:r>
              <a:rPr lang="en-US" altLang="zh-TW" sz="2200" b="1" i="0" dirty="0">
                <a:latin typeface="+mn-ea"/>
              </a:rPr>
              <a:t>, </a:t>
            </a:r>
            <a:r>
              <a:rPr lang="en-US" altLang="zh-TW" sz="2200" b="1" dirty="0" smtClean="0">
                <a:latin typeface="+mn-ea"/>
              </a:rPr>
              <a:t>Starting, Ending(</a:t>
            </a:r>
            <a:r>
              <a:rPr lang="zh-TW" altLang="en-US" sz="2200" b="1" dirty="0" smtClean="0">
                <a:latin typeface="+mn-ea"/>
              </a:rPr>
              <a:t>階段性亦可</a:t>
            </a:r>
            <a:r>
              <a:rPr lang="en-US" altLang="zh-TW" sz="2200" b="1" dirty="0" smtClean="0">
                <a:latin typeface="+mn-ea"/>
              </a:rPr>
              <a:t>),  </a:t>
            </a:r>
            <a:endParaRPr lang="zh-TW" altLang="en-US" sz="2200" b="1" i="0" dirty="0">
              <a:latin typeface="+mn-ea"/>
            </a:endParaRPr>
          </a:p>
          <a:p>
            <a:r>
              <a:rPr lang="zh-TW" altLang="en-US" sz="2400" b="1" dirty="0">
                <a:latin typeface="+mn-ea"/>
              </a:rPr>
              <a:t>遊戲</a:t>
            </a:r>
            <a:r>
              <a:rPr lang="zh-TW" altLang="en-US" sz="2400" b="1" dirty="0" smtClean="0">
                <a:latin typeface="+mn-ea"/>
              </a:rPr>
              <a:t>主體 </a:t>
            </a:r>
            <a:r>
              <a:rPr lang="en-US" altLang="zh-TW" sz="2400" b="1" dirty="0" smtClean="0">
                <a:latin typeface="+mn-ea"/>
              </a:rPr>
              <a:t>(6%)</a:t>
            </a:r>
            <a:endParaRPr lang="en-US" altLang="zh-TW" sz="2400" b="1" dirty="0">
              <a:latin typeface="+mn-ea"/>
            </a:endParaRPr>
          </a:p>
          <a:p>
            <a:pPr lvl="1"/>
            <a:r>
              <a:rPr lang="zh-TW" altLang="en-US" sz="2400" b="1" i="0" dirty="0" smtClean="0">
                <a:latin typeface="+mn-ea"/>
              </a:rPr>
              <a:t>基本單位</a:t>
            </a:r>
            <a:r>
              <a:rPr lang="en-US" altLang="zh-TW" sz="2400" b="1" i="0" dirty="0" smtClean="0">
                <a:latin typeface="+mn-ea"/>
              </a:rPr>
              <a:t>:</a:t>
            </a:r>
            <a:r>
              <a:rPr lang="zh-TW" altLang="en-US" sz="2400" b="1" i="0" dirty="0" smtClean="0">
                <a:latin typeface="+mn-ea"/>
              </a:rPr>
              <a:t> </a:t>
            </a:r>
            <a:endParaRPr lang="en-US" altLang="zh-TW" sz="2400" b="1" i="0" dirty="0" smtClean="0">
              <a:latin typeface="+mn-ea"/>
            </a:endParaRPr>
          </a:p>
          <a:p>
            <a:pPr lvl="3"/>
            <a:r>
              <a:rPr lang="zh-TW" altLang="en-US" sz="2200" b="1" i="0" dirty="0" smtClean="0">
                <a:solidFill>
                  <a:srgbClr val="FF0000"/>
                </a:solidFill>
                <a:latin typeface="+mn-ea"/>
              </a:rPr>
              <a:t>主角</a:t>
            </a:r>
            <a:r>
              <a:rPr lang="en-US" altLang="zh-TW" sz="2200" b="1" i="0" dirty="0" smtClean="0">
                <a:latin typeface="+mn-ea"/>
              </a:rPr>
              <a:t>(</a:t>
            </a:r>
            <a:r>
              <a:rPr lang="zh-TW" altLang="en-US" sz="2200" b="1" i="0" dirty="0" smtClean="0">
                <a:latin typeface="+mn-ea"/>
              </a:rPr>
              <a:t>配角</a:t>
            </a:r>
            <a:r>
              <a:rPr lang="en-US" altLang="zh-TW" sz="2200" b="1" i="0" dirty="0" smtClean="0">
                <a:latin typeface="+mn-ea"/>
              </a:rPr>
              <a:t>, NPC, </a:t>
            </a:r>
            <a:r>
              <a:rPr lang="zh-TW" altLang="en-US" sz="2200" b="1" i="0" dirty="0" smtClean="0">
                <a:latin typeface="+mn-ea"/>
              </a:rPr>
              <a:t>怪物</a:t>
            </a:r>
            <a:r>
              <a:rPr lang="en-US" altLang="zh-TW" sz="2200" b="1" i="0" dirty="0" smtClean="0">
                <a:latin typeface="+mn-ea"/>
              </a:rPr>
              <a:t>, </a:t>
            </a:r>
            <a:r>
              <a:rPr lang="zh-TW" altLang="en-US" sz="2200" b="1" i="0" dirty="0" smtClean="0">
                <a:latin typeface="+mn-ea"/>
              </a:rPr>
              <a:t>農作物</a:t>
            </a:r>
            <a:r>
              <a:rPr lang="en-US" altLang="zh-TW" sz="2200" b="1" i="0" dirty="0" smtClean="0">
                <a:latin typeface="+mn-ea"/>
              </a:rPr>
              <a:t>, </a:t>
            </a:r>
            <a:r>
              <a:rPr lang="zh-TW" altLang="en-US" sz="2200" b="1" i="0" dirty="0" smtClean="0">
                <a:latin typeface="+mn-ea"/>
              </a:rPr>
              <a:t>動物</a:t>
            </a:r>
            <a:r>
              <a:rPr lang="en-US" altLang="zh-TW" sz="2200" b="1" i="0" dirty="0" smtClean="0">
                <a:latin typeface="+mn-ea"/>
              </a:rPr>
              <a:t>, … ), </a:t>
            </a:r>
          </a:p>
          <a:p>
            <a:pPr lvl="3"/>
            <a:r>
              <a:rPr lang="zh-TW" altLang="en-US" sz="2200" b="1" i="0" dirty="0" smtClean="0">
                <a:solidFill>
                  <a:srgbClr val="FF0000"/>
                </a:solidFill>
                <a:latin typeface="+mn-ea"/>
              </a:rPr>
              <a:t>道具</a:t>
            </a:r>
            <a:r>
              <a:rPr lang="en-US" altLang="zh-TW" sz="2200" b="1" i="0" dirty="0" smtClean="0">
                <a:latin typeface="+mn-ea"/>
              </a:rPr>
              <a:t>(item, </a:t>
            </a:r>
            <a:r>
              <a:rPr lang="zh-TW" altLang="en-US" sz="2200" b="1" i="0" dirty="0" smtClean="0">
                <a:latin typeface="+mn-ea"/>
              </a:rPr>
              <a:t>裝備</a:t>
            </a:r>
            <a:r>
              <a:rPr lang="en-US" altLang="zh-TW" sz="2200" b="1" i="0" dirty="0" smtClean="0">
                <a:latin typeface="+mn-ea"/>
              </a:rPr>
              <a:t>, </a:t>
            </a:r>
            <a:r>
              <a:rPr lang="zh-TW" altLang="en-US" sz="2200" b="1" i="0" dirty="0" smtClean="0">
                <a:latin typeface="+mn-ea"/>
              </a:rPr>
              <a:t>技能</a:t>
            </a:r>
            <a:r>
              <a:rPr lang="en-US" altLang="zh-TW" sz="2200" b="1" i="0" dirty="0" smtClean="0">
                <a:latin typeface="+mn-ea"/>
              </a:rPr>
              <a:t>, </a:t>
            </a:r>
            <a:r>
              <a:rPr lang="zh-TW" altLang="en-US" sz="2200" b="1" i="0" dirty="0" smtClean="0">
                <a:latin typeface="+mn-ea"/>
              </a:rPr>
              <a:t>屬性</a:t>
            </a:r>
            <a:r>
              <a:rPr lang="en-US" altLang="zh-TW" sz="2200" b="1" i="0" dirty="0" smtClean="0">
                <a:latin typeface="+mn-ea"/>
              </a:rPr>
              <a:t>, …</a:t>
            </a:r>
            <a:r>
              <a:rPr lang="zh-TW" altLang="en-US" sz="2200" b="1" i="0" dirty="0" smtClean="0">
                <a:latin typeface="+mn-ea"/>
              </a:rPr>
              <a:t> </a:t>
            </a:r>
            <a:r>
              <a:rPr lang="en-US" altLang="zh-TW" sz="2200" b="1" i="0" dirty="0" smtClean="0">
                <a:latin typeface="+mn-ea"/>
              </a:rPr>
              <a:t>), </a:t>
            </a:r>
          </a:p>
          <a:p>
            <a:pPr lvl="3"/>
            <a:r>
              <a:rPr lang="zh-TW" altLang="en-US" sz="2200" b="1" i="0" dirty="0" smtClean="0">
                <a:solidFill>
                  <a:srgbClr val="FF0000"/>
                </a:solidFill>
                <a:latin typeface="+mn-ea"/>
              </a:rPr>
              <a:t>計量</a:t>
            </a:r>
            <a:r>
              <a:rPr lang="en-US" altLang="zh-TW" sz="2200" b="1" i="0" dirty="0" smtClean="0">
                <a:latin typeface="+mn-ea"/>
              </a:rPr>
              <a:t>(</a:t>
            </a:r>
            <a:r>
              <a:rPr lang="zh-TW" altLang="en-US" sz="2200" b="1" i="0" dirty="0" smtClean="0">
                <a:latin typeface="+mn-ea"/>
              </a:rPr>
              <a:t>血量</a:t>
            </a:r>
            <a:r>
              <a:rPr lang="en-US" altLang="zh-TW" sz="2200" b="1" i="0" dirty="0" smtClean="0">
                <a:latin typeface="+mn-ea"/>
              </a:rPr>
              <a:t>, </a:t>
            </a:r>
            <a:r>
              <a:rPr lang="zh-TW" altLang="en-US" sz="2200" b="1" i="0" dirty="0" smtClean="0">
                <a:latin typeface="+mn-ea"/>
              </a:rPr>
              <a:t>經驗值</a:t>
            </a:r>
            <a:r>
              <a:rPr lang="en-US" altLang="zh-TW" sz="2200" b="1" i="0" dirty="0" smtClean="0">
                <a:latin typeface="+mn-ea"/>
              </a:rPr>
              <a:t>, </a:t>
            </a:r>
            <a:r>
              <a:rPr lang="zh-TW" altLang="en-US" sz="2200" b="1" i="0" dirty="0" smtClean="0">
                <a:latin typeface="+mn-ea"/>
              </a:rPr>
              <a:t>能量</a:t>
            </a:r>
            <a:r>
              <a:rPr lang="en-US" altLang="zh-TW" sz="2200" b="1" i="0" dirty="0" smtClean="0">
                <a:latin typeface="+mn-ea"/>
              </a:rPr>
              <a:t>,</a:t>
            </a:r>
            <a:r>
              <a:rPr lang="zh-TW" altLang="en-US" sz="2200" b="1" i="0" dirty="0">
                <a:latin typeface="+mn-ea"/>
              </a:rPr>
              <a:t> </a:t>
            </a:r>
            <a:r>
              <a:rPr lang="zh-TW" altLang="en-US" sz="2200" b="1" i="0" dirty="0" smtClean="0">
                <a:latin typeface="+mn-ea"/>
              </a:rPr>
              <a:t>時間</a:t>
            </a:r>
            <a:r>
              <a:rPr lang="en-US" altLang="zh-TW" sz="2200" b="1" i="0" dirty="0" smtClean="0">
                <a:latin typeface="+mn-ea"/>
              </a:rPr>
              <a:t>, </a:t>
            </a:r>
            <a:r>
              <a:rPr lang="zh-TW" altLang="en-US" sz="2200" b="1" i="0" dirty="0" smtClean="0">
                <a:latin typeface="+mn-ea"/>
              </a:rPr>
              <a:t>金錢</a:t>
            </a:r>
            <a:r>
              <a:rPr lang="en-US" altLang="zh-TW" sz="2200" b="1" i="0" dirty="0" smtClean="0">
                <a:latin typeface="+mn-ea"/>
              </a:rPr>
              <a:t>$$$</a:t>
            </a:r>
            <a:r>
              <a:rPr lang="zh-TW" altLang="en-US" sz="2200" b="1" i="0" dirty="0" smtClean="0">
                <a:latin typeface="+mn-ea"/>
              </a:rPr>
              <a:t> </a:t>
            </a:r>
            <a:r>
              <a:rPr lang="en-US" altLang="zh-TW" sz="2200" b="1" i="0" dirty="0" smtClean="0">
                <a:latin typeface="+mn-ea"/>
              </a:rPr>
              <a:t>… )</a:t>
            </a:r>
          </a:p>
          <a:p>
            <a:pPr lvl="1"/>
            <a:r>
              <a:rPr lang="zh-TW" altLang="en-US" sz="2400" b="1" i="0" dirty="0" smtClean="0">
                <a:latin typeface="+mn-ea"/>
              </a:rPr>
              <a:t>遊戲性</a:t>
            </a:r>
            <a:r>
              <a:rPr lang="en-US" altLang="zh-TW" sz="2400" b="1" i="0" dirty="0" smtClean="0">
                <a:latin typeface="+mn-ea"/>
              </a:rPr>
              <a:t>:</a:t>
            </a:r>
            <a:r>
              <a:rPr lang="zh-TW" altLang="en-US" sz="2400" b="1" i="0" dirty="0" smtClean="0">
                <a:latin typeface="+mn-ea"/>
              </a:rPr>
              <a:t> </a:t>
            </a:r>
            <a:endParaRPr lang="en-US" altLang="zh-TW" sz="2400" b="1" i="0" dirty="0" smtClean="0">
              <a:latin typeface="+mn-ea"/>
            </a:endParaRPr>
          </a:p>
          <a:p>
            <a:pPr lvl="3"/>
            <a:r>
              <a:rPr lang="zh-TW" altLang="en-US" sz="2200" b="1" i="0" dirty="0" smtClean="0">
                <a:solidFill>
                  <a:srgbClr val="FF0000"/>
                </a:solidFill>
                <a:latin typeface="+mn-ea"/>
              </a:rPr>
              <a:t>互動</a:t>
            </a:r>
            <a:r>
              <a:rPr lang="en-US" altLang="zh-TW" sz="2200" b="1" i="0" dirty="0" smtClean="0">
                <a:latin typeface="+mn-ea"/>
              </a:rPr>
              <a:t>(</a:t>
            </a:r>
            <a:r>
              <a:rPr lang="zh-TW" altLang="en-US" sz="2200" b="1" i="0" dirty="0" smtClean="0">
                <a:latin typeface="+mn-ea"/>
              </a:rPr>
              <a:t>交談</a:t>
            </a:r>
            <a:r>
              <a:rPr lang="en-US" altLang="zh-TW" sz="2200" b="1" i="0" dirty="0" smtClean="0">
                <a:latin typeface="+mn-ea"/>
              </a:rPr>
              <a:t>, </a:t>
            </a:r>
            <a:r>
              <a:rPr lang="zh-TW" altLang="en-US" sz="2200" b="1" i="0" dirty="0" smtClean="0">
                <a:latin typeface="+mn-ea"/>
              </a:rPr>
              <a:t>攻擊</a:t>
            </a:r>
            <a:r>
              <a:rPr lang="en-US" altLang="zh-TW" sz="2200" b="1" i="0" dirty="0" smtClean="0">
                <a:latin typeface="+mn-ea"/>
              </a:rPr>
              <a:t>, </a:t>
            </a:r>
            <a:r>
              <a:rPr lang="zh-TW" altLang="en-US" sz="2200" b="1" i="0" dirty="0" smtClean="0">
                <a:latin typeface="+mn-ea"/>
              </a:rPr>
              <a:t>任務</a:t>
            </a:r>
            <a:r>
              <a:rPr lang="en-US" altLang="zh-TW" sz="2200" b="1" i="0" dirty="0" smtClean="0">
                <a:latin typeface="+mn-ea"/>
              </a:rPr>
              <a:t>, </a:t>
            </a:r>
            <a:r>
              <a:rPr lang="zh-TW" altLang="en-US" sz="2200" b="1" i="0" dirty="0" smtClean="0">
                <a:latin typeface="+mn-ea"/>
              </a:rPr>
              <a:t>升級</a:t>
            </a:r>
            <a:r>
              <a:rPr lang="en-US" altLang="zh-TW" sz="2200" b="1" i="0" dirty="0" smtClean="0">
                <a:latin typeface="+mn-ea"/>
              </a:rPr>
              <a:t>, </a:t>
            </a:r>
            <a:r>
              <a:rPr lang="zh-TW" altLang="en-US" sz="2200" b="1" i="0" dirty="0" smtClean="0">
                <a:latin typeface="+mn-ea"/>
              </a:rPr>
              <a:t>觸發條件</a:t>
            </a:r>
            <a:r>
              <a:rPr lang="en-US" altLang="zh-TW" sz="2200" b="1" i="0" dirty="0" smtClean="0">
                <a:latin typeface="+mn-ea"/>
              </a:rPr>
              <a:t>, </a:t>
            </a:r>
            <a:r>
              <a:rPr lang="zh-TW" altLang="en-US" sz="2200" b="1" i="0" dirty="0" smtClean="0">
                <a:latin typeface="+mn-ea"/>
              </a:rPr>
              <a:t>改變外型</a:t>
            </a:r>
            <a:r>
              <a:rPr lang="en-US" altLang="zh-TW" sz="2200" b="1" i="0" dirty="0" smtClean="0">
                <a:latin typeface="+mn-ea"/>
              </a:rPr>
              <a:t>, …), </a:t>
            </a:r>
          </a:p>
          <a:p>
            <a:pPr lvl="3"/>
            <a:r>
              <a:rPr lang="zh-TW" altLang="en-US" sz="2200" b="1" i="0" dirty="0" smtClean="0">
                <a:solidFill>
                  <a:srgbClr val="FF0000"/>
                </a:solidFill>
                <a:latin typeface="+mn-ea"/>
              </a:rPr>
              <a:t>移動</a:t>
            </a:r>
            <a:r>
              <a:rPr lang="en-US" altLang="zh-TW" sz="2200" b="1" i="0" dirty="0" smtClean="0">
                <a:latin typeface="+mn-ea"/>
              </a:rPr>
              <a:t>(2D</a:t>
            </a:r>
            <a:r>
              <a:rPr lang="zh-TW" altLang="en-US" sz="2200" b="1" i="0" dirty="0" smtClean="0">
                <a:latin typeface="+mn-ea"/>
              </a:rPr>
              <a:t>自動導</a:t>
            </a:r>
            <a:r>
              <a:rPr lang="zh-TW" altLang="en-US" sz="2200" b="1" i="0" dirty="0">
                <a:latin typeface="+mn-ea"/>
              </a:rPr>
              <a:t>航</a:t>
            </a:r>
            <a:r>
              <a:rPr lang="en-US" altLang="zh-TW" sz="2200" b="1" i="0" dirty="0" smtClean="0">
                <a:latin typeface="+mn-ea"/>
              </a:rPr>
              <a:t>, </a:t>
            </a:r>
            <a:r>
              <a:rPr lang="zh-TW" altLang="en-US" sz="2200" b="1" i="0" dirty="0" smtClean="0">
                <a:latin typeface="+mn-ea"/>
              </a:rPr>
              <a:t>自由移動</a:t>
            </a:r>
            <a:r>
              <a:rPr lang="en-US" altLang="zh-TW" sz="2200" b="1" i="0" dirty="0" smtClean="0">
                <a:latin typeface="+mn-ea"/>
              </a:rPr>
              <a:t>, </a:t>
            </a:r>
            <a:r>
              <a:rPr lang="zh-TW" altLang="en-US" sz="2200" b="1" i="0" dirty="0" smtClean="0">
                <a:latin typeface="+mn-ea"/>
              </a:rPr>
              <a:t>怪物逃走</a:t>
            </a:r>
            <a:r>
              <a:rPr lang="en-US" altLang="zh-TW" sz="2200" b="1" i="0" dirty="0" smtClean="0">
                <a:latin typeface="+mn-ea"/>
              </a:rPr>
              <a:t>,</a:t>
            </a:r>
            <a:r>
              <a:rPr lang="zh-TW" altLang="en-US" sz="2200" b="1" i="0" dirty="0" smtClean="0">
                <a:latin typeface="+mn-ea"/>
              </a:rPr>
              <a:t> 尋找</a:t>
            </a:r>
            <a:r>
              <a:rPr lang="en-US" altLang="zh-TW" sz="2200" b="1" i="0" dirty="0" smtClean="0">
                <a:latin typeface="+mn-ea"/>
              </a:rPr>
              <a:t>xx, …)</a:t>
            </a:r>
          </a:p>
          <a:p>
            <a:pPr lvl="3"/>
            <a:r>
              <a:rPr lang="zh-TW" altLang="en-US" sz="2200" b="1" i="0" dirty="0">
                <a:solidFill>
                  <a:srgbClr val="FF0000"/>
                </a:solidFill>
                <a:latin typeface="+mn-ea"/>
              </a:rPr>
              <a:t>場景移動</a:t>
            </a:r>
            <a:endParaRPr lang="en-US" altLang="zh-TW" sz="2200" b="1" i="0" dirty="0" smtClean="0">
              <a:latin typeface="+mn-ea"/>
            </a:endParaRPr>
          </a:p>
          <a:p>
            <a:endParaRPr lang="en-US" altLang="zh-TW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3544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D7E85-2D62-4310-A7C0-36D3848A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 smtClean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Advance Items</a:t>
            </a:r>
            <a:r>
              <a:rPr lang="zh-TW" altLang="en-US" sz="4800" b="1" dirty="0" smtClean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 </a:t>
            </a:r>
            <a:r>
              <a:rPr lang="en-US" altLang="zh-TW" sz="4800" b="1" dirty="0" smtClean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(5%)</a:t>
            </a:r>
            <a:endParaRPr lang="zh-TW" altLang="en-US" sz="48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F23847-1CE9-4876-BD53-16078396A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7341" y="1897528"/>
            <a:ext cx="9601200" cy="4426085"/>
          </a:xfrm>
        </p:spPr>
        <p:txBody>
          <a:bodyPr>
            <a:normAutofit lnSpcReduction="10000"/>
          </a:bodyPr>
          <a:lstStyle/>
          <a:p>
            <a:r>
              <a:rPr lang="zh-TW" altLang="en-US" sz="2800" b="1" dirty="0"/>
              <a:t>延伸</a:t>
            </a:r>
            <a:r>
              <a:rPr lang="zh-TW" altLang="en-US" sz="2800" b="1" dirty="0" smtClean="0"/>
              <a:t>遊戲主體</a:t>
            </a:r>
            <a:endParaRPr lang="en-US" altLang="zh-TW" sz="2800" b="1" dirty="0" smtClean="0"/>
          </a:p>
          <a:p>
            <a:pPr lvl="1"/>
            <a:r>
              <a:rPr lang="zh-TW" altLang="en-US" sz="2400" b="1" i="0" dirty="0" smtClean="0"/>
              <a:t>基本單位延伸 </a:t>
            </a:r>
            <a:r>
              <a:rPr lang="en-US" altLang="zh-TW" sz="2400" b="1" i="0" dirty="0" smtClean="0"/>
              <a:t>(2.5%)</a:t>
            </a:r>
          </a:p>
          <a:p>
            <a:pPr lvl="2"/>
            <a:r>
              <a:rPr lang="zh-TW" altLang="en-US" sz="2200" b="1" i="0" dirty="0" smtClean="0"/>
              <a:t>主角技能</a:t>
            </a:r>
            <a:r>
              <a:rPr lang="en-US" altLang="zh-TW" sz="2200" b="1" i="0" dirty="0" smtClean="0"/>
              <a:t>, </a:t>
            </a:r>
            <a:r>
              <a:rPr lang="zh-TW" altLang="en-US" sz="2200" b="1" i="0" dirty="0" smtClean="0"/>
              <a:t>動畫</a:t>
            </a:r>
            <a:r>
              <a:rPr lang="en-US" altLang="zh-TW" sz="2200" b="1" i="0" dirty="0" smtClean="0"/>
              <a:t>,</a:t>
            </a:r>
            <a:r>
              <a:rPr lang="zh-TW" altLang="en-US" sz="2200" b="1" dirty="0"/>
              <a:t>場景</a:t>
            </a:r>
            <a:r>
              <a:rPr lang="zh-TW" altLang="en-US" sz="2200" b="1" dirty="0" smtClean="0"/>
              <a:t>特效</a:t>
            </a:r>
            <a:r>
              <a:rPr lang="en-US" altLang="zh-TW" sz="2200" b="1" dirty="0" smtClean="0"/>
              <a:t>, </a:t>
            </a:r>
            <a:r>
              <a:rPr lang="en-US" altLang="zh-TW" sz="2200" b="1" i="0" dirty="0" smtClean="0"/>
              <a:t>…</a:t>
            </a:r>
          </a:p>
          <a:p>
            <a:pPr lvl="2"/>
            <a:r>
              <a:rPr lang="zh-TW" altLang="en-US" sz="2200" b="1" dirty="0" smtClean="0"/>
              <a:t>道具遊戲性</a:t>
            </a:r>
            <a:r>
              <a:rPr lang="en-US" altLang="zh-TW" sz="2200" b="1" dirty="0" smtClean="0"/>
              <a:t>,</a:t>
            </a:r>
            <a:r>
              <a:rPr lang="zh-TW" altLang="en-US" sz="2200" b="1" dirty="0" smtClean="0"/>
              <a:t> 特殊道具</a:t>
            </a:r>
            <a:r>
              <a:rPr lang="en-US" altLang="zh-TW" sz="2200" b="1" dirty="0" smtClean="0"/>
              <a:t>, …</a:t>
            </a:r>
          </a:p>
          <a:p>
            <a:pPr lvl="2"/>
            <a:r>
              <a:rPr lang="zh-TW" altLang="en-US" sz="2200" b="1" dirty="0" smtClean="0"/>
              <a:t>商店系統</a:t>
            </a:r>
            <a:r>
              <a:rPr lang="en-US" altLang="zh-TW" sz="2200" b="1" dirty="0" smtClean="0"/>
              <a:t>, …</a:t>
            </a:r>
          </a:p>
          <a:p>
            <a:pPr lvl="2"/>
            <a:r>
              <a:rPr lang="zh-TW" altLang="en-US" sz="2200" b="1" dirty="0" smtClean="0"/>
              <a:t>其他基本單位之延伸</a:t>
            </a:r>
            <a:endParaRPr lang="en-US" altLang="zh-TW" sz="2200" b="1" i="0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sz="2400" b="1" i="0" dirty="0" smtClean="0"/>
              <a:t>遊戲性延伸 </a:t>
            </a:r>
            <a:r>
              <a:rPr lang="en-US" altLang="zh-TW" sz="2400" b="1" i="0" dirty="0" smtClean="0"/>
              <a:t>(2.5%)</a:t>
            </a:r>
          </a:p>
          <a:p>
            <a:pPr lvl="2"/>
            <a:r>
              <a:rPr lang="zh-TW" altLang="en-US" sz="2200" b="1" i="0" dirty="0" smtClean="0"/>
              <a:t>互動趣味性</a:t>
            </a:r>
            <a:r>
              <a:rPr lang="en-US" altLang="zh-TW" sz="2200" b="1" i="0" dirty="0" smtClean="0"/>
              <a:t>(</a:t>
            </a:r>
            <a:r>
              <a:rPr lang="zh-TW" altLang="en-US" sz="2200" b="1" i="0" dirty="0" smtClean="0"/>
              <a:t>任務</a:t>
            </a:r>
            <a:r>
              <a:rPr lang="en-US" altLang="zh-TW" sz="2200" b="1" i="0" dirty="0" smtClean="0"/>
              <a:t>,</a:t>
            </a:r>
            <a:r>
              <a:rPr lang="zh-TW" altLang="en-US" sz="2200" b="1" i="0" dirty="0" smtClean="0"/>
              <a:t> </a:t>
            </a:r>
            <a:r>
              <a:rPr lang="en-US" altLang="zh-TW" sz="2200" b="1" i="0" dirty="0" smtClean="0"/>
              <a:t>NPC AI, …)</a:t>
            </a:r>
            <a:endParaRPr lang="en-US" altLang="zh-TW" sz="2200" b="1" i="0" dirty="0"/>
          </a:p>
          <a:p>
            <a:pPr lvl="2"/>
            <a:r>
              <a:rPr lang="zh-TW" altLang="en-US" sz="2200" b="1" i="0" dirty="0" smtClean="0"/>
              <a:t>存檔</a:t>
            </a:r>
            <a:r>
              <a:rPr lang="en-US" altLang="zh-TW" sz="2200" b="1" i="0" dirty="0" smtClean="0"/>
              <a:t>, </a:t>
            </a:r>
            <a:r>
              <a:rPr lang="zh-TW" altLang="en-US" sz="2200" b="1" i="0" dirty="0" smtClean="0"/>
              <a:t>讀檔</a:t>
            </a:r>
            <a:r>
              <a:rPr lang="en-US" altLang="zh-TW" sz="2200" b="1" dirty="0" smtClean="0"/>
              <a:t>, </a:t>
            </a:r>
            <a:r>
              <a:rPr lang="zh-TW" altLang="en-US" sz="2200" b="1" i="0" dirty="0" smtClean="0"/>
              <a:t>音樂 </a:t>
            </a:r>
            <a:r>
              <a:rPr lang="en-US" altLang="zh-TW" sz="2200" b="1" i="0" dirty="0" smtClean="0"/>
              <a:t>(</a:t>
            </a:r>
            <a:r>
              <a:rPr lang="zh-TW" altLang="en-US" sz="2200" b="1" i="0" dirty="0" smtClean="0"/>
              <a:t>不同場景要</a:t>
            </a:r>
            <a:r>
              <a:rPr lang="zh-TW" altLang="en-US" sz="2200" b="1" i="0" dirty="0"/>
              <a:t>轉換</a:t>
            </a:r>
            <a:r>
              <a:rPr lang="en-US" altLang="zh-TW" sz="2200" b="1" i="0" dirty="0"/>
              <a:t>,</a:t>
            </a:r>
            <a:r>
              <a:rPr lang="zh-TW" altLang="en-US" sz="2200" b="1" i="0" dirty="0" smtClean="0"/>
              <a:t>暫停</a:t>
            </a:r>
            <a:r>
              <a:rPr lang="en-US" altLang="zh-TW" sz="2200" b="1" i="0" dirty="0" smtClean="0"/>
              <a:t>,</a:t>
            </a:r>
            <a:r>
              <a:rPr lang="zh-TW" altLang="en-US" sz="2200" b="1" i="0" dirty="0" smtClean="0"/>
              <a:t>音量</a:t>
            </a:r>
            <a:r>
              <a:rPr lang="en-US" altLang="zh-TW" sz="2200" b="1" i="0" dirty="0" smtClean="0"/>
              <a:t>)</a:t>
            </a:r>
          </a:p>
          <a:p>
            <a:pPr lvl="2"/>
            <a:r>
              <a:rPr lang="zh-TW" altLang="en-US" sz="2200" b="1" dirty="0" smtClean="0"/>
              <a:t>移動特殊性 </a:t>
            </a:r>
            <a:r>
              <a:rPr lang="en-US" altLang="zh-TW" sz="2200" b="1" dirty="0" smtClean="0"/>
              <a:t>(2.5D, ..)</a:t>
            </a:r>
            <a:endParaRPr lang="en-US" altLang="zh-TW" sz="2200" b="1" dirty="0"/>
          </a:p>
          <a:p>
            <a:pPr lvl="2"/>
            <a:r>
              <a:rPr lang="zh-TW" altLang="en-US" sz="2200" b="1" dirty="0" smtClean="0"/>
              <a:t>其他遊戲性之延伸</a:t>
            </a:r>
            <a:endParaRPr lang="en-US" altLang="zh-TW" sz="2200" b="1" i="0" dirty="0" smtClean="0"/>
          </a:p>
        </p:txBody>
      </p:sp>
      <p:pic>
        <p:nvPicPr>
          <p:cNvPr id="4100" name="Picture 4" descr="「苦惱」的圖片搜尋結果">
            <a:extLst>
              <a:ext uri="{FF2B5EF4-FFF2-40B4-BE49-F238E27FC236}">
                <a16:creationId xmlns:a16="http://schemas.microsoft.com/office/drawing/2014/main" id="{454444D6-E60F-4BA1-B85D-7D9124C62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04414" y="1622249"/>
            <a:ext cx="4592278" cy="360654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80410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333</TotalTime>
  <Words>401</Words>
  <Application>Microsoft Office PowerPoint</Application>
  <PresentationFormat>寬螢幕</PresentationFormat>
  <Paragraphs>73</Paragraphs>
  <Slides>15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billy</vt:lpstr>
      <vt:lpstr>SetoFont</vt:lpstr>
      <vt:lpstr>微軟正黑體</vt:lpstr>
      <vt:lpstr>新細明體</vt:lpstr>
      <vt:lpstr>Calibri</vt:lpstr>
      <vt:lpstr>Franklin Gothic Book</vt:lpstr>
      <vt:lpstr>Crop</vt:lpstr>
      <vt:lpstr>Final Project Rules</vt:lpstr>
      <vt:lpstr>PowerPoint 簡報</vt:lpstr>
      <vt:lpstr>PowerPoint 簡報</vt:lpstr>
      <vt:lpstr>PowerPoint 簡報</vt:lpstr>
      <vt:lpstr>PowerPoint 簡報</vt:lpstr>
      <vt:lpstr>Rules</vt:lpstr>
      <vt:lpstr>PowerPoint 簡報</vt:lpstr>
      <vt:lpstr>Basic Unit (8%)</vt:lpstr>
      <vt:lpstr>Advance Items (5%)</vt:lpstr>
      <vt:lpstr>Creativity (2%)</vt:lpstr>
      <vt:lpstr>Template</vt:lpstr>
      <vt:lpstr>Useful Resource</vt:lpstr>
      <vt:lpstr>Today’s Goal</vt:lpstr>
      <vt:lpstr>Don’t   Cheat</vt:lpstr>
      <vt:lpstr>Let’s 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張克齊</dc:creator>
  <cp:lastModifiedBy>克齊 張</cp:lastModifiedBy>
  <cp:revision>54</cp:revision>
  <dcterms:created xsi:type="dcterms:W3CDTF">2017-12-14T05:49:56Z</dcterms:created>
  <dcterms:modified xsi:type="dcterms:W3CDTF">2019-05-24T05:28:26Z</dcterms:modified>
</cp:coreProperties>
</file>